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5" r:id="rId3"/>
    <p:sldId id="273" r:id="rId4"/>
    <p:sldId id="304" r:id="rId5"/>
    <p:sldId id="296" r:id="rId6"/>
    <p:sldId id="275" r:id="rId7"/>
    <p:sldId id="276" r:id="rId8"/>
    <p:sldId id="308" r:id="rId9"/>
    <p:sldId id="309" r:id="rId10"/>
    <p:sldId id="310" r:id="rId11"/>
    <p:sldId id="278" r:id="rId12"/>
    <p:sldId id="298" r:id="rId13"/>
    <p:sldId id="274" r:id="rId14"/>
    <p:sldId id="281" r:id="rId15"/>
    <p:sldId id="294" r:id="rId16"/>
    <p:sldId id="279" r:id="rId17"/>
    <p:sldId id="285" r:id="rId18"/>
    <p:sldId id="288" r:id="rId19"/>
    <p:sldId id="286" r:id="rId20"/>
    <p:sldId id="287" r:id="rId21"/>
    <p:sldId id="311" r:id="rId22"/>
    <p:sldId id="312" r:id="rId23"/>
    <p:sldId id="297" r:id="rId24"/>
    <p:sldId id="307" r:id="rId25"/>
    <p:sldId id="306" r:id="rId26"/>
    <p:sldId id="300" r:id="rId27"/>
    <p:sldId id="277" r:id="rId28"/>
    <p:sldId id="271" r:id="rId29"/>
    <p:sldId id="302" r:id="rId30"/>
    <p:sldId id="27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B0675-8757-447A-83CF-CC083F130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0F0E81-63F8-4763-A3E7-26F8C89BA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BECB-523C-41E2-B9E1-B49CE1AE1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04D4D-A040-43EC-A06E-C9FF87C3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F7B59-2655-4A16-9338-7A1FF6CF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16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75155-CF18-41CB-808D-4FFEF83B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9E8E5-4A93-4144-A74A-E4277B86C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56EA6-B229-4051-9622-1DE32230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3293-2342-4F14-A185-C64E0A92A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BB794-E5CC-4227-A7E7-FBC0E600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38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073342-0E6C-4501-BF2B-E0786C4A1C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B8BE0E-9B19-4456-888A-F6F7F680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FDC87-1937-4C86-B2C9-E983D0A2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FCCAE-ED23-4D74-BE54-E7F15ECDB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12DE9-945B-41C5-9AB1-DF7338F77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958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DE08A-9BCB-4DB5-979B-7EC1A3B0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2123-299D-424F-B91C-90DA27CBE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3501-214C-400D-B34D-AAD78D31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2D5AC-7884-4CE0-9114-C283C3AC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7731B-1E31-467B-9D31-C373F728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26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9BF-D77A-47E5-A333-21056D5C7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3D1B4-FCD0-401F-9ECF-DA162FC94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00FF4-C9B2-4ABA-817A-4F4C8610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7C576-1CEB-4D33-8290-3E35E137A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411D-4FFA-4242-B90D-69DB0A1C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70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EE83-8F23-44CE-B731-D6CDCF67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0974-36F0-4517-9F41-0343A745C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17F36-4F18-4437-94CB-1BBE2231F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307B-A71C-463F-A8AD-2362947B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814C6-2B81-4B29-BC55-77856DEAE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C38BC-BD3A-457D-AD2D-E23689FC3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5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0C950-00F3-4BEC-A7AF-73D734E69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1057C-E2B4-44A8-866D-7665D2D5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4185D7-9A58-4CAA-A1E2-456377B5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013CA9-67CF-445C-9FD9-4D11054E8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D929C-BC30-4351-B9FB-85F1B6BBD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81263-7B2F-4B44-84EC-DCD3AD647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4B316-E30F-420C-A4D4-677C0ABCB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8D8C8E-2E12-421C-BDB0-297E11976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382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9D1F-951D-4B4F-905F-3D9885140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8B11F-BE2C-493B-B668-EAE85093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FAFC-1721-4F15-A1DC-32F1034CF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CB011-1EE8-4DA0-BEEF-1156D174B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200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17C5BF-8060-48B9-AAC4-7A192B2D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E805C8-0E11-4841-9BF9-FBF770ACF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AD9FF-00E5-44FF-9D7E-60064FC1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663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1EDC3-9FD4-4D6B-9729-FA84BF3C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498AE-BC98-4168-B0A0-868A407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957CDD-01C0-4799-BB11-E6E744E21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79E42-668E-46C6-954A-67901E4B4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60014-4694-4A8B-B40C-73E85B58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4F0D0-D719-4B77-8221-881A22C8F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3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1D647-53DC-40AB-8DE1-AE23C3C8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0BD5AE-C589-4C2D-9C0D-2CD8B0B5E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BFD26-5B3D-4CC6-8408-BF7773A526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8B1A3-BD42-40AD-9958-685A16838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5511-8CF5-4705-B33D-BF4069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E4949-EE42-46D6-ADDC-94A3885A6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6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DEFE30-20B6-4B28-B48C-8BBDCD75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EC8A9-5610-4CD4-9BE5-DA332D755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F7B26-E0A4-4676-8C30-0372856CF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1721-5CED-45EF-BE6E-B0E4EE9D0A2D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4D79F-B202-4D73-B245-79A385CDB2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2CD3D-7ECB-46D9-B76D-1F2FCF3A00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B9412-599C-403D-8E36-E3E67135AD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604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44435" y="2133600"/>
            <a:ext cx="10964091" cy="943994"/>
          </a:xfrm>
        </p:spPr>
        <p:txBody>
          <a:bodyPr>
            <a:normAutofit/>
          </a:bodyPr>
          <a:lstStyle/>
          <a:p>
            <a:r>
              <a:rPr lang="en-GB" sz="4400" b="1" dirty="0">
                <a:latin typeface="+mn-lt"/>
              </a:rPr>
              <a:t>Genomic dissections of inflammatory proteins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604887" y="3396344"/>
            <a:ext cx="9144000" cy="644433"/>
          </a:xfrm>
        </p:spPr>
        <p:txBody>
          <a:bodyPr/>
          <a:lstStyle/>
          <a:p>
            <a:r>
              <a:rPr lang="en-GB" dirty="0"/>
              <a:t>On behalf of the SCALLOP/INF1 consortium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Rectangle 1"/>
          <p:cNvSpPr/>
          <p:nvPr/>
        </p:nvSpPr>
        <p:spPr>
          <a:xfrm>
            <a:off x="3424522" y="6024215"/>
            <a:ext cx="54039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>
                <a:solidFill>
                  <a:schemeClr val="accent1"/>
                </a:solidFill>
              </a:rPr>
              <a:t>https://jinghuazhao.github.io/INF/</a:t>
            </a:r>
          </a:p>
        </p:txBody>
      </p:sp>
      <p:sp>
        <p:nvSpPr>
          <p:cNvPr id="3" name="Rectangle 2"/>
          <p:cNvSpPr/>
          <p:nvPr/>
        </p:nvSpPr>
        <p:spPr>
          <a:xfrm>
            <a:off x="9608064" y="6024215"/>
            <a:ext cx="20726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i="1" dirty="0"/>
              <a:t>17/5/2019</a:t>
            </a:r>
          </a:p>
        </p:txBody>
      </p:sp>
    </p:spTree>
    <p:extLst>
      <p:ext uri="{BB962C8B-B14F-4D97-AF65-F5344CB8AC3E}">
        <p14:creationId xmlns:p14="http://schemas.microsoft.com/office/powerpoint/2010/main" val="153553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Annotation by </a:t>
            </a:r>
            <a:r>
              <a:rPr lang="en-GB" b="1" dirty="0" err="1"/>
              <a:t>PhenoScanner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PhenoScanner</a:t>
            </a:r>
            <a:r>
              <a:rPr lang="en-GB" dirty="0"/>
              <a:t> v1.1. (with </a:t>
            </a:r>
            <a:r>
              <a:rPr lang="en-GB" dirty="0" err="1"/>
              <a:t>chr:pos</a:t>
            </a:r>
            <a:r>
              <a:rPr lang="en-GB" dirty="0"/>
              <a:t> input) esp. on OPG by Kwan et al. (2014).</a:t>
            </a:r>
          </a:p>
          <a:p>
            <a:r>
              <a:rPr lang="en-GB" dirty="0" err="1"/>
              <a:t>PhenoScanner</a:t>
            </a:r>
            <a:r>
              <a:rPr lang="en-GB" dirty="0"/>
              <a:t> v2 (with </a:t>
            </a:r>
            <a:r>
              <a:rPr lang="en-GB" dirty="0" err="1"/>
              <a:t>rsid</a:t>
            </a:r>
            <a:r>
              <a:rPr lang="en-GB" dirty="0"/>
              <a:t> input, esp. after referring to SNPID-</a:t>
            </a:r>
            <a:r>
              <a:rPr lang="en-GB" dirty="0" err="1"/>
              <a:t>rsid</a:t>
            </a:r>
            <a:r>
              <a:rPr lang="en-GB" dirty="0"/>
              <a:t> correspondence in INTERVAL) results for INF1 as a whole and by proteins.</a:t>
            </a:r>
          </a:p>
          <a:p>
            <a:r>
              <a:rPr lang="en-GB" dirty="0"/>
              <a:t>Additional results on IBD, rheumatoid arthritis.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392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Quality control as with </a:t>
            </a:r>
            <a:r>
              <a:rPr lang="en-GB" b="1" dirty="0" err="1"/>
              <a:t>IFN.gamma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majority of </a:t>
            </a:r>
            <a:r>
              <a:rPr lang="en-GB" dirty="0" err="1"/>
              <a:t>sumstats</a:t>
            </a:r>
            <a:r>
              <a:rPr lang="en-GB" dirty="0"/>
              <a:t> for each protein are satisfactory.</a:t>
            </a:r>
          </a:p>
          <a:p>
            <a:r>
              <a:rPr lang="en-GB" dirty="0"/>
              <a:t>However, there were a small number (~20) of problematic proteins according to QCGWAS, with which Manhattan plots were produced for each protein from each cohort. It appeared that the total number was a function of MAF, from ~20 at 0.03 to 3 at 0.1.</a:t>
            </a:r>
          </a:p>
          <a:p>
            <a:r>
              <a:rPr lang="en-GB" dirty="0"/>
              <a:t>The QC over </a:t>
            </a:r>
            <a:r>
              <a:rPr lang="en-GB" dirty="0" err="1"/>
              <a:t>IFN.gamma</a:t>
            </a:r>
            <a:r>
              <a:rPr lang="en-GB" dirty="0"/>
              <a:t> is given below as example.</a:t>
            </a:r>
          </a:p>
          <a:p>
            <a:pPr lvl="1"/>
            <a:r>
              <a:rPr lang="en-GB" dirty="0"/>
              <a:t>QCGWAS.</a:t>
            </a:r>
          </a:p>
          <a:p>
            <a:pPr lvl="1"/>
            <a:r>
              <a:rPr lang="en-GB" dirty="0"/>
              <a:t>Information from cohort on those proteins links to LLOD.</a:t>
            </a:r>
          </a:p>
          <a:p>
            <a:pPr lvl="1"/>
            <a:r>
              <a:rPr lang="en-GB" dirty="0"/>
              <a:t>Exclusion from meta-analysis.</a:t>
            </a:r>
          </a:p>
          <a:p>
            <a:pPr lvl="1"/>
            <a:r>
              <a:rPr lang="en-GB" dirty="0"/>
              <a:t>Final Manhattan plot.</a:t>
            </a:r>
          </a:p>
        </p:txBody>
      </p:sp>
    </p:spTree>
    <p:extLst>
      <p:ext uri="{BB962C8B-B14F-4D97-AF65-F5344CB8AC3E}">
        <p14:creationId xmlns:p14="http://schemas.microsoft.com/office/powerpoint/2010/main" val="1815722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83" y="0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Manhattan (L) and Q-Q (R) plots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" y="1799445"/>
            <a:ext cx="6516624" cy="45846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664" y="1325560"/>
            <a:ext cx="5486400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43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Study information on LLOD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turned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An attempt was made by using </a:t>
            </a:r>
            <a:r>
              <a:rPr lang="en-GB" dirty="0" err="1"/>
              <a:t>llod</a:t>
            </a:r>
            <a:r>
              <a:rPr lang="en-GB" dirty="0"/>
              <a:t>/2.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Manhattan plots (excessive number of significant hits) related to this.</a:t>
            </a:r>
          </a:p>
          <a:p>
            <a:r>
              <a:rPr lang="en-GB" dirty="0"/>
              <a:t>Although higher MAF </a:t>
            </a:r>
            <a:r>
              <a:rPr lang="en-GB" dirty="0" err="1"/>
              <a:t>cutoffs</a:t>
            </a:r>
            <a:r>
              <a:rPr lang="en-GB" dirty="0"/>
              <a:t> could do away with busy Manhattan plots, it is unusual to do so and the associate proteins with low &gt;LLOD% were discarded.</a:t>
            </a:r>
          </a:p>
        </p:txBody>
      </p:sp>
    </p:spTree>
    <p:extLst>
      <p:ext uri="{BB962C8B-B14F-4D97-AF65-F5344CB8AC3E}">
        <p14:creationId xmlns:p14="http://schemas.microsoft.com/office/powerpoint/2010/main" val="979399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06326"/>
          </a:xfrm>
        </p:spPr>
        <p:txBody>
          <a:bodyPr/>
          <a:lstStyle/>
          <a:p>
            <a:pPr algn="ctr"/>
            <a:r>
              <a:rPr lang="en-GB" b="1" dirty="0"/>
              <a:t>Busy Manhattan plots and above-LLOD%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3050194"/>
              </p:ext>
            </p:extLst>
          </p:nvPr>
        </p:nvGraphicFramePr>
        <p:xfrm>
          <a:off x="679268" y="905694"/>
          <a:ext cx="11025052" cy="56989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6263">
                  <a:extLst>
                    <a:ext uri="{9D8B030D-6E8A-4147-A177-3AD203B41FA5}">
                      <a16:colId xmlns:a16="http://schemas.microsoft.com/office/drawing/2014/main" val="1139059030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2316377376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3075619873"/>
                    </a:ext>
                  </a:extLst>
                </a:gridCol>
                <a:gridCol w="2756263">
                  <a:extLst>
                    <a:ext uri="{9D8B030D-6E8A-4147-A177-3AD203B41FA5}">
                      <a16:colId xmlns:a16="http://schemas.microsoft.com/office/drawing/2014/main" val="80889694"/>
                    </a:ext>
                  </a:extLst>
                </a:gridCol>
              </a:tblGrid>
              <a:tr h="444135"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/>
                        <a:t>Protein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000" b="1" dirty="0"/>
                        <a:t>% (continued)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79964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L.15RA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0.841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IL13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6687149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ST1A1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0.808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0.057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557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MCP.3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0.804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0.051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904762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FGF.5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0.652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IL.20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0.046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93896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AXIN1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0.425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NRTN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00228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ARTN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0.035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5643637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IL.17C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0.369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IL.1.alpha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1058812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0.171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IL.2RB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0.023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55584402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IL5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0.162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IL33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0.014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28683294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IL.10RA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0.149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 err="1">
                          <a:effectLst/>
                        </a:rPr>
                        <a:t>IFN.gamma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0.007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34416076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TNF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0.096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TSLP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0.005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9448543"/>
                  </a:ext>
                </a:extLst>
              </a:tr>
              <a:tr h="437901"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LIF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0.064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>
                          <a:effectLst/>
                        </a:rPr>
                        <a:t>IL.22.RA1</a:t>
                      </a:r>
                      <a:endParaRPr lang="en-GB" sz="20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u="none" strike="noStrike" dirty="0">
                          <a:effectLst/>
                        </a:rPr>
                        <a:t>0.003</a:t>
                      </a:r>
                      <a:endParaRPr lang="en-GB" sz="2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487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5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65878" cy="1227910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IFN.gamma</a:t>
            </a:r>
            <a:r>
              <a:rPr lang="en-GB" b="1" dirty="0"/>
              <a:t> from &gt;1,000 signals (L) to none (R)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57" y="1506583"/>
            <a:ext cx="6223143" cy="5185953"/>
          </a:xfrm>
        </p:spPr>
      </p:pic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4005"/>
            <a:ext cx="6613222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74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Manhattan, Q-Q, </a:t>
            </a:r>
            <a:r>
              <a:rPr lang="en-GB" dirty="0" err="1"/>
              <a:t>LocusZoom</a:t>
            </a:r>
            <a:r>
              <a:rPr lang="en-GB" dirty="0"/>
              <a:t> and forest plots.</a:t>
            </a:r>
          </a:p>
          <a:p>
            <a:r>
              <a:rPr lang="en-GB" dirty="0"/>
              <a:t>A general sense of options for identification of near-independent signals from contrast between 1KG, UK10K+1KG (INTERVAL genotypes) compared to INTERVAL.</a:t>
            </a:r>
          </a:p>
          <a:p>
            <a:r>
              <a:rPr lang="en-GB" dirty="0"/>
              <a:t>cis/trans classification of signals.</a:t>
            </a:r>
          </a:p>
          <a:p>
            <a:r>
              <a:rPr lang="en-GB" dirty="0"/>
              <a:t>Replication of findings on OPG (Kwan et al. 2014) through </a:t>
            </a:r>
            <a:r>
              <a:rPr lang="en-GB" dirty="0" err="1"/>
              <a:t>PhenoScanner</a:t>
            </a:r>
            <a:r>
              <a:rPr lang="en-GB" dirty="0"/>
              <a:t> v1.1. Further work is </a:t>
            </a:r>
            <a:r>
              <a:rPr lang="en-GB" dirty="0" err="1"/>
              <a:t>onging</a:t>
            </a:r>
            <a:r>
              <a:rPr lang="en-GB" dirty="0"/>
              <a:t> with </a:t>
            </a:r>
            <a:r>
              <a:rPr lang="en-GB"/>
              <a:t>v2 outputs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0599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7417"/>
            <a:ext cx="6470468" cy="68054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217" y="0"/>
            <a:ext cx="577378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7417"/>
            <a:ext cx="10515600" cy="1325563"/>
          </a:xfrm>
        </p:spPr>
        <p:txBody>
          <a:bodyPr/>
          <a:lstStyle/>
          <a:p>
            <a:r>
              <a:rPr lang="en-GB" b="1" dirty="0"/>
              <a:t>Manhattan (L) and Q-Q plots (R) for OPG</a:t>
            </a:r>
          </a:p>
        </p:txBody>
      </p:sp>
    </p:spTree>
    <p:extLst>
      <p:ext uri="{BB962C8B-B14F-4D97-AF65-F5344CB8AC3E}">
        <p14:creationId xmlns:p14="http://schemas.microsoft.com/office/powerpoint/2010/main" val="1619791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65497-BDD7-4A5C-BAD8-19997115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91" y="69294"/>
            <a:ext cx="10515600" cy="706029"/>
          </a:xfrm>
        </p:spPr>
        <p:txBody>
          <a:bodyPr/>
          <a:lstStyle/>
          <a:p>
            <a:pPr algn="ctr"/>
            <a:r>
              <a:rPr lang="en-GB" b="1" dirty="0"/>
              <a:t>Regional plot (OPG, chr8)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C0F854-B611-4CF3-B4DB-50BEACF53A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165" y="757906"/>
            <a:ext cx="8602452" cy="6100093"/>
          </a:xfrm>
        </p:spPr>
      </p:pic>
    </p:spTree>
    <p:extLst>
      <p:ext uri="{BB962C8B-B14F-4D97-AF65-F5344CB8AC3E}">
        <p14:creationId xmlns:p14="http://schemas.microsoft.com/office/powerpoint/2010/main" val="3623640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FAF5-994F-4468-A1A8-B6A0B0A4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chr8)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A1DD0-660D-46F3-9343-08466C095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48" y="1323762"/>
            <a:ext cx="10149840" cy="5534238"/>
          </a:xfrm>
        </p:spPr>
      </p:pic>
    </p:spTree>
    <p:extLst>
      <p:ext uri="{BB962C8B-B14F-4D97-AF65-F5344CB8AC3E}">
        <p14:creationId xmlns:p14="http://schemas.microsoft.com/office/powerpoint/2010/main" val="2359080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defRPr/>
            </a:pPr>
            <a:r>
              <a:rPr lang="en-GB" altLang="en-US" dirty="0"/>
              <a:t>A combination of genomic and proteomic data offers great opportunities to investigate the underlying biology (Sun et al. 2018) in relation to clinical outcomes </a:t>
            </a:r>
            <a:r>
              <a:rPr lang="en-US" altLang="en-US" dirty="0"/>
              <a:t>(</a:t>
            </a:r>
            <a:r>
              <a:rPr lang="en-US" altLang="en-US" dirty="0" err="1"/>
              <a:t>Genz</a:t>
            </a:r>
            <a:r>
              <a:rPr lang="en-US" altLang="en-US" dirty="0"/>
              <a:t> et al 2016, </a:t>
            </a:r>
            <a:r>
              <a:rPr lang="en-US" altLang="en-US" dirty="0" err="1"/>
              <a:t>Niewczas</a:t>
            </a:r>
            <a:r>
              <a:rPr lang="en-US" altLang="en-US" dirty="0"/>
              <a:t> et al. 2019)</a:t>
            </a:r>
            <a:r>
              <a:rPr lang="en-GB" altLang="en-US" dirty="0"/>
              <a:t>. </a:t>
            </a:r>
          </a:p>
          <a:p>
            <a:pPr>
              <a:spcBef>
                <a:spcPct val="0"/>
              </a:spcBef>
              <a:defRPr/>
            </a:pPr>
            <a:r>
              <a:rPr lang="en-GB" altLang="en-US" dirty="0"/>
              <a:t>We here report an ongoing project on </a:t>
            </a:r>
            <a:r>
              <a:rPr lang="en-GB" altLang="en-US" dirty="0" err="1"/>
              <a:t>genomewide</a:t>
            </a:r>
            <a:r>
              <a:rPr lang="en-GB" altLang="en-US" dirty="0"/>
              <a:t> association meta-analysis on 91 </a:t>
            </a:r>
            <a:r>
              <a:rPr lang="en-GB" altLang="en-US" dirty="0" err="1"/>
              <a:t>Olink</a:t>
            </a:r>
            <a:r>
              <a:rPr lang="en-GB" altLang="en-US" dirty="0"/>
              <a:t>/Inflammation proteins from 12 SCALLOP discovery studies as part of the endeavour for biological insights from large-scale collaboration -- t</a:t>
            </a:r>
            <a:r>
              <a:rPr lang="en-US" altLang="en-US" dirty="0"/>
              <a:t>he vital role of inflammation is well-established in immune response and increasingly </a:t>
            </a:r>
            <a:r>
              <a:rPr lang="en-US" altLang="en-US" dirty="0" err="1"/>
              <a:t>recognised</a:t>
            </a:r>
            <a:r>
              <a:rPr lang="en-US" altLang="en-US" dirty="0"/>
              <a:t> in a range of pathological processes and diseases.</a:t>
            </a:r>
            <a:r>
              <a:rPr lang="en-GB" altLang="en-US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5681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19E8-8EB2-4497-862D-5FCFEF04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Forest plot (OPG, chr17)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53529-B7FB-42CC-8A82-9505A02FB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6" y="1365504"/>
            <a:ext cx="10741152" cy="5432406"/>
          </a:xfrm>
        </p:spPr>
      </p:pic>
    </p:spTree>
    <p:extLst>
      <p:ext uri="{BB962C8B-B14F-4D97-AF65-F5344CB8AC3E}">
        <p14:creationId xmlns:p14="http://schemas.microsoft.com/office/powerpoint/2010/main" val="4107591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Findings from </a:t>
            </a:r>
            <a:r>
              <a:rPr lang="en-GB" b="1" i="1" dirty="0"/>
              <a:t>in </a:t>
            </a:r>
            <a:r>
              <a:rPr lang="en-GB" b="1" i="1" dirty="0" err="1"/>
              <a:t>silico</a:t>
            </a:r>
            <a:r>
              <a:rPr lang="en-GB" b="1" i="1" dirty="0"/>
              <a:t> </a:t>
            </a:r>
            <a:r>
              <a:rPr lang="en-GB" b="1" dirty="0"/>
              <a:t>experiment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/>
              <a:t>1. </a:t>
            </a:r>
            <a:r>
              <a:rPr lang="en-GB" sz="2400" dirty="0" err="1"/>
              <a:t>indels</a:t>
            </a:r>
            <a:r>
              <a:rPr lang="en-GB" sz="2400" dirty="0"/>
              <a:t> introduce more signals; 2. </a:t>
            </a:r>
            <a:r>
              <a:rPr lang="en-GB" sz="2400" b="1" dirty="0"/>
              <a:t>default GCTA --</a:t>
            </a:r>
            <a:r>
              <a:rPr lang="en-GB" sz="2400" b="1" dirty="0" err="1"/>
              <a:t>cojo</a:t>
            </a:r>
            <a:r>
              <a:rPr lang="en-GB" sz="2400" b="1" dirty="0"/>
              <a:t>-collinear and --</a:t>
            </a:r>
            <a:r>
              <a:rPr lang="en-GB" sz="2400" b="1" dirty="0" err="1"/>
              <a:t>cojo</a:t>
            </a:r>
            <a:r>
              <a:rPr lang="en-GB" sz="2400" b="1" dirty="0"/>
              <a:t>-wind parameters did quite well in numbers</a:t>
            </a:r>
            <a:r>
              <a:rPr lang="en-GB" sz="2400" dirty="0"/>
              <a:t>; 3. Although it looks close, GCTA --</a:t>
            </a:r>
            <a:r>
              <a:rPr lang="en-GB" sz="2400" dirty="0" err="1"/>
              <a:t>cojo</a:t>
            </a:r>
            <a:r>
              <a:rPr lang="en-GB" sz="2400" dirty="0"/>
              <a:t>-collinear 0, 0.1 produces considerably less signals compared to --</a:t>
            </a:r>
            <a:r>
              <a:rPr lang="en-GB" sz="2400" dirty="0" err="1"/>
              <a:t>cojo</a:t>
            </a:r>
            <a:r>
              <a:rPr lang="en-GB" sz="2400" dirty="0"/>
              <a:t>-collinear 0.9 yet moderate changes in LD window have less impact than the reference panel; 4. PLINK --clump gives more signals than GCTA –</a:t>
            </a:r>
            <a:r>
              <a:rPr lang="en-GB" sz="2400" dirty="0" err="1"/>
              <a:t>cojo</a:t>
            </a:r>
            <a:r>
              <a:rPr lang="en-GB" sz="2400" dirty="0"/>
              <a:t>; 5. </a:t>
            </a:r>
            <a:r>
              <a:rPr lang="en-GB" sz="2400" b="1" dirty="0"/>
              <a:t>Specification of sliding LD windows disregarding AILD patterns in clumping gives 53 additional signals</a:t>
            </a:r>
            <a:r>
              <a:rPr lang="en-GB" sz="2400" dirty="0"/>
              <a:t>; 6. Thanks to the larger sample size and perhaps greater variant number, INTERVAL as LD reference leads to more signals than 1000Genomes;  7. Summary statistics from larger sample size gives more signals; 8. Unpruned results are likely to give more cis signals but this is subject to scrutiny perhaps on individual cases.</a:t>
            </a:r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i="1" dirty="0"/>
              <a:t>See </a:t>
            </a:r>
            <a:r>
              <a:rPr lang="en-GB" sz="2400" i="1" dirty="0">
                <a:solidFill>
                  <a:srgbClr val="0070C0"/>
                </a:solidFill>
              </a:rPr>
              <a:t>https://github.com/jinghuazhao/INF/blob/master/cardio/clump-cojo.md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76261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Near-independent signals via AILD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Form AILD blocks with INTERVAL UK10K+1KG imputed data, involving </a:t>
            </a:r>
            <a:r>
              <a:rPr lang="en-GB" sz="2000"/>
              <a:t>specific variants.</a:t>
            </a:r>
            <a:endParaRPr lang="en-GB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Tag </a:t>
            </a:r>
            <a:r>
              <a:rPr lang="en-GB" sz="2000" dirty="0" err="1"/>
              <a:t>sumstats</a:t>
            </a:r>
            <a:r>
              <a:rPr lang="en-GB" sz="2000" dirty="0"/>
              <a:t> with AILD blocks.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Overlap regions with GWAS </a:t>
            </a:r>
            <a:r>
              <a:rPr lang="en-GB" sz="2000" dirty="0" err="1"/>
              <a:t>sumstats</a:t>
            </a:r>
            <a:r>
              <a:rPr lang="en-GB" sz="2000" dirty="0"/>
              <a:t> containing signals to 233 protein-region pairs.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2000" dirty="0"/>
              <a:t>PLINK –clump-r2 0.1 and/or GCTA --</a:t>
            </a:r>
            <a:r>
              <a:rPr lang="en-GB" sz="2000" dirty="0" err="1"/>
              <a:t>cojo</a:t>
            </a:r>
            <a:r>
              <a:rPr lang="en-GB" sz="2000" dirty="0"/>
              <a:t>-collinear 0.9 (no –cojo-r2 yet). </a:t>
            </a:r>
          </a:p>
          <a:p>
            <a:r>
              <a:rPr lang="en-GB" sz="2400" dirty="0"/>
              <a:t>Significantly reduced computing times for GCTA from ~10 days to &lt;1 day on cardio. </a:t>
            </a:r>
          </a:p>
          <a:p>
            <a:r>
              <a:rPr lang="en-GB" sz="2400" dirty="0"/>
              <a:t>Notably, INTERVAL and INF1 share similarity in both number of signals in cis/trans classification. 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36775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375 (</a:t>
            </a:r>
            <a:r>
              <a:rPr lang="en-GB" b="1" dirty="0" err="1"/>
              <a:t>SNP+indel</a:t>
            </a:r>
            <a:r>
              <a:rPr lang="en-GB" b="1" dirty="0"/>
              <a:t>) Signals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1745" y="1727275"/>
            <a:ext cx="5475512" cy="528245"/>
          </a:xfrm>
        </p:spPr>
        <p:txBody>
          <a:bodyPr>
            <a:normAutofit fontScale="85000" lnSpcReduction="10000"/>
          </a:bodyPr>
          <a:lstStyle/>
          <a:p>
            <a:r>
              <a:rPr lang="en-GB" altLang="en-US" dirty="0">
                <a:latin typeface="Arial" charset="0"/>
                <a:ea typeface="SimSun" pitchFamily="2" charset="-122"/>
              </a:rPr>
              <a:t>355 primary+20 secondary signals. </a:t>
            </a: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  <a:p>
            <a:endParaRPr lang="en-GB" altLang="en-US" dirty="0">
              <a:latin typeface="Arial" charset="0"/>
              <a:ea typeface="SimSun" pitchFamily="2" charset="-122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34470"/>
              </p:ext>
            </p:extLst>
          </p:nvPr>
        </p:nvGraphicFramePr>
        <p:xfrm>
          <a:off x="838199" y="2463739"/>
          <a:ext cx="5927634" cy="2921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5878">
                  <a:extLst>
                    <a:ext uri="{9D8B030D-6E8A-4147-A177-3AD203B41FA5}">
                      <a16:colId xmlns:a16="http://schemas.microsoft.com/office/drawing/2014/main" val="4010703521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668118678"/>
                    </a:ext>
                  </a:extLst>
                </a:gridCol>
                <a:gridCol w="1975878">
                  <a:extLst>
                    <a:ext uri="{9D8B030D-6E8A-4147-A177-3AD203B41FA5}">
                      <a16:colId xmlns:a16="http://schemas.microsoft.com/office/drawing/2014/main" val="1203707115"/>
                    </a:ext>
                  </a:extLst>
                </a:gridCol>
              </a:tblGrid>
              <a:tr h="483235">
                <a:tc gridSpan="2"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Proteins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800" dirty="0"/>
                        <a:t>Signals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821832"/>
                  </a:ext>
                </a:extLst>
              </a:tr>
              <a:tr h="885442">
                <a:tc gridSpan="2">
                  <a:txBody>
                    <a:bodyPr/>
                    <a:lstStyle/>
                    <a:p>
                      <a:pPr algn="l" fontAlgn="ctr"/>
                      <a:endParaRPr lang="en-GB" sz="2800" u="none" strike="noStrike" dirty="0">
                        <a:effectLst/>
                      </a:endParaRPr>
                    </a:p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cis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12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896032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only trans </a:t>
                      </a:r>
                      <a:r>
                        <a:rPr lang="en-GB" sz="2800" u="none" strike="noStrike" dirty="0" err="1">
                          <a:effectLst/>
                        </a:rPr>
                        <a:t>pQTLs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>
                          <a:effectLst/>
                        </a:rPr>
                        <a:t>14</a:t>
                      </a:r>
                      <a:endParaRPr lang="en-GB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6047872"/>
                  </a:ext>
                </a:extLst>
              </a:tr>
              <a:tr h="40506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both cis and trans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43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18346817"/>
                  </a:ext>
                </a:extLst>
              </a:tr>
              <a:tr h="47437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GB" sz="2800" u="none" strike="noStrike" dirty="0">
                          <a:effectLst/>
                        </a:rPr>
                        <a:t>no </a:t>
                      </a:r>
                      <a:r>
                        <a:rPr lang="en-GB" sz="2800" u="none" strike="noStrike" dirty="0" err="1">
                          <a:effectLst/>
                        </a:rPr>
                        <a:t>pQTL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800" u="none" strike="noStrike" dirty="0">
                          <a:effectLst/>
                        </a:rPr>
                        <a:t>22</a:t>
                      </a:r>
                      <a:endParaRPr lang="en-GB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76273935"/>
                  </a:ext>
                </a:extLst>
              </a:tr>
              <a:tr h="163447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561436141"/>
                  </a:ext>
                </a:extLst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 flipV="1">
            <a:off x="838199" y="3210461"/>
            <a:ext cx="5927635" cy="87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38200" y="5385659"/>
            <a:ext cx="615478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en-US" sz="2400" dirty="0">
                <a:latin typeface="Arial" charset="0"/>
                <a:ea typeface="SimSun" pitchFamily="2" charset="-122"/>
              </a:rPr>
              <a:t>220 cis/155 trans signals, excluding 35 signals from regions in high LD.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449" y="1501604"/>
            <a:ext cx="5351424" cy="535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54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-1"/>
            <a:ext cx="12419862" cy="68580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91133" y="57882"/>
            <a:ext cx="1056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600" i="1" dirty="0"/>
              <a:t>λ</a:t>
            </a:r>
            <a:r>
              <a:rPr lang="en-GB" sz="2400" i="1" dirty="0"/>
              <a:t>GC</a:t>
            </a:r>
          </a:p>
        </p:txBody>
      </p:sp>
    </p:spTree>
    <p:extLst>
      <p:ext uri="{BB962C8B-B14F-4D97-AF65-F5344CB8AC3E}">
        <p14:creationId xmlns:p14="http://schemas.microsoft.com/office/powerpoint/2010/main" val="255796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Effect size -- MAF (L) and b/</a:t>
            </a:r>
            <a:r>
              <a:rPr lang="en-GB" b="1" dirty="0" err="1"/>
              <a:t>bJ</a:t>
            </a:r>
            <a:r>
              <a:rPr lang="en-GB" b="1" dirty="0"/>
              <a:t> (R, r=0.93)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745" y="1480455"/>
            <a:ext cx="5377544" cy="537754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11" y="1480455"/>
            <a:ext cx="5377545" cy="537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6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20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GB" altLang="en-US" dirty="0">
                <a:latin typeface="Arial" charset="0"/>
              </a:rPr>
              <a:t>The AILD-based analysis reduced the uncertainty in LD-window specification. The specific findings on OPG (and also TNFSF14, IL12B, not shown) were just examples that we would be able to replicate earlier work but on a greater scale. In general, our work will corroborate with related work on generic evidence (Sun et al. 2018) as with inflammation-specific aspects on the </a:t>
            </a:r>
            <a:r>
              <a:rPr lang="en-GB" altLang="en-US" dirty="0" err="1">
                <a:latin typeface="Arial" charset="0"/>
              </a:rPr>
              <a:t>SomaScan</a:t>
            </a:r>
            <a:r>
              <a:rPr lang="en-GB" altLang="en-US" dirty="0">
                <a:latin typeface="Arial" charset="0"/>
              </a:rPr>
              <a:t> panel (</a:t>
            </a:r>
            <a:r>
              <a:rPr lang="en-GB" altLang="en-US" dirty="0" err="1">
                <a:latin typeface="Arial" charset="0"/>
              </a:rPr>
              <a:t>Niewczas</a:t>
            </a:r>
            <a:r>
              <a:rPr lang="en-GB" altLang="en-US" dirty="0">
                <a:latin typeface="Arial" charset="0"/>
              </a:rPr>
              <a:t> et al. 2019). </a:t>
            </a:r>
          </a:p>
          <a:p>
            <a:r>
              <a:rPr lang="en-GB" altLang="en-US" dirty="0">
                <a:latin typeface="Arial" charset="0"/>
              </a:rPr>
              <a:t>The website </a:t>
            </a:r>
            <a:r>
              <a:rPr lang="en-GB" altLang="en-US" dirty="0">
                <a:solidFill>
                  <a:srgbClr val="00B0F0"/>
                </a:solidFill>
                <a:latin typeface="Arial" charset="0"/>
              </a:rPr>
              <a:t>https://jinghuazhao.github.io/INF/</a:t>
            </a:r>
            <a:r>
              <a:rPr lang="en-GB" altLang="en-US" dirty="0">
                <a:latin typeface="Arial" charset="0"/>
              </a:rPr>
              <a:t> provides information which will also facilitate analysis from other panels in the SCALLOP consortium.</a:t>
            </a:r>
          </a:p>
          <a:p>
            <a:r>
              <a:rPr lang="en-GB" altLang="en-US" dirty="0">
                <a:latin typeface="Arial" charset="0"/>
              </a:rPr>
              <a:t>Ongoing work include </a:t>
            </a:r>
            <a:r>
              <a:rPr lang="en-GB" altLang="en-US" dirty="0" err="1">
                <a:latin typeface="Arial" charset="0"/>
              </a:rPr>
              <a:t>eQTL</a:t>
            </a:r>
            <a:r>
              <a:rPr lang="en-GB" altLang="en-US" dirty="0">
                <a:latin typeface="Arial" charset="0"/>
              </a:rPr>
              <a:t>/MR.</a:t>
            </a:r>
            <a:endParaRPr lang="en-GB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Verdana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7015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 reflection of the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Discovery, replication – INTERVAL, meta-analysis, NSPHS, </a:t>
            </a:r>
            <a:r>
              <a:rPr lang="en-GB"/>
              <a:t>and replication.</a:t>
            </a:r>
            <a:endParaRPr lang="en-GB" dirty="0"/>
          </a:p>
          <a:p>
            <a:r>
              <a:rPr lang="en-GB" dirty="0"/>
              <a:t>Near-independent signals. PLINK –clump is based on p-value and r2 with more signals than GCTA –</a:t>
            </a:r>
            <a:r>
              <a:rPr lang="en-GB" dirty="0" err="1"/>
              <a:t>cojo</a:t>
            </a:r>
            <a:r>
              <a:rPr lang="en-GB" dirty="0"/>
              <a:t> analysis, both within AILD blocks with the same prospect for </a:t>
            </a:r>
            <a:r>
              <a:rPr lang="en-GB" dirty="0" err="1"/>
              <a:t>finemapping</a:t>
            </a:r>
            <a:r>
              <a:rPr lang="en-GB" dirty="0"/>
              <a:t> – PLINK, GCTA, </a:t>
            </a:r>
            <a:r>
              <a:rPr lang="en-GB" dirty="0" err="1"/>
              <a:t>finemap</a:t>
            </a:r>
            <a:r>
              <a:rPr lang="en-GB" dirty="0"/>
              <a:t>, and JAM, among others.</a:t>
            </a:r>
          </a:p>
          <a:p>
            <a:r>
              <a:rPr lang="en-GB" dirty="0"/>
              <a:t>Effect size/AF plot and in relation to power/winner’s curse – INTERVAL vs INF1.</a:t>
            </a:r>
          </a:p>
          <a:p>
            <a:r>
              <a:rPr lang="en-GB" dirty="0"/>
              <a:t>Additional information on genotyping and cohort characteristics needs to be requested for the paper.</a:t>
            </a:r>
          </a:p>
          <a:p>
            <a:r>
              <a:rPr lang="en-GB" dirty="0"/>
              <a:t>Further downstream analysis with </a:t>
            </a:r>
            <a:r>
              <a:rPr lang="en-GB" dirty="0" err="1"/>
              <a:t>PhenoScanner</a:t>
            </a:r>
            <a:r>
              <a:rPr lang="en-GB" dirty="0"/>
              <a:t>, </a:t>
            </a:r>
            <a:r>
              <a:rPr lang="en-GB" dirty="0" err="1"/>
              <a:t>ProGeM</a:t>
            </a:r>
            <a:r>
              <a:rPr lang="en-GB" dirty="0"/>
              <a:t>(?) and MR.</a:t>
            </a:r>
          </a:p>
          <a:p>
            <a:r>
              <a:rPr lang="en-GB" dirty="0"/>
              <a:t>Elementary summary statistics such as h2 from INTERVAL, with KORA relatively small for GCTA and possibly also with INF1 for HESS.</a:t>
            </a:r>
          </a:p>
        </p:txBody>
      </p:sp>
    </p:spTree>
    <p:extLst>
      <p:ext uri="{BB962C8B-B14F-4D97-AF65-F5344CB8AC3E}">
        <p14:creationId xmlns:p14="http://schemas.microsoft.com/office/powerpoint/2010/main" val="1596982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Additional points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Between-cohort MAF-MAF plots.</a:t>
            </a:r>
          </a:p>
          <a:p>
            <a:r>
              <a:rPr lang="en-US" dirty="0"/>
              <a:t>P ~ N (for </a:t>
            </a:r>
            <a:r>
              <a:rPr lang="en-US" dirty="0" err="1"/>
              <a:t>finemapping</a:t>
            </a:r>
            <a:r>
              <a:rPr lang="en-US" dirty="0"/>
              <a:t>) and consistency, e.g. INTERVAL/STABILITY.</a:t>
            </a:r>
          </a:p>
          <a:p>
            <a:r>
              <a:rPr lang="en-US" dirty="0"/>
              <a:t>False negative for those in the CVD1 panel to </a:t>
            </a:r>
            <a:r>
              <a:rPr lang="en-US" dirty="0" err="1"/>
              <a:t>PhenoScanner</a:t>
            </a:r>
            <a:r>
              <a:rPr lang="en-US" dirty="0"/>
              <a:t>.</a:t>
            </a:r>
          </a:p>
          <a:p>
            <a:r>
              <a:rPr lang="en-US" dirty="0"/>
              <a:t>Chr19. NLRP12 from INTERVAL.</a:t>
            </a:r>
          </a:p>
          <a:p>
            <a:r>
              <a:rPr lang="en-US" dirty="0"/>
              <a:t>Total # signals relative to other panels.</a:t>
            </a:r>
          </a:p>
        </p:txBody>
      </p:sp>
    </p:spTree>
    <p:extLst>
      <p:ext uri="{BB962C8B-B14F-4D97-AF65-F5344CB8AC3E}">
        <p14:creationId xmlns:p14="http://schemas.microsoft.com/office/powerpoint/2010/main" val="3593078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50000"/>
              </a:spcBef>
              <a:defRPr/>
            </a:pPr>
            <a:r>
              <a:rPr lang="en-GB" altLang="en-US" dirty="0"/>
              <a:t>Ganz P, et al. (2016). Development and risk score for based risk score for cardiovascular outcomes among patients with stable coronary heart disease. </a:t>
            </a:r>
            <a:r>
              <a:rPr lang="en-GB" altLang="en-US" i="1" dirty="0"/>
              <a:t>JAMA 315:2532-41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Kwan JSH, et al. (2014). Meta-analysis of genome-wide association studies identifies two loci associated with circulating </a:t>
            </a:r>
            <a:r>
              <a:rPr lang="en-GB" altLang="en-US" dirty="0" err="1"/>
              <a:t>osteoprotegerin</a:t>
            </a:r>
            <a:r>
              <a:rPr lang="en-GB" altLang="en-US" dirty="0"/>
              <a:t> levels. </a:t>
            </a:r>
            <a:r>
              <a:rPr lang="en-GB" altLang="en-US" i="1" dirty="0"/>
              <a:t>Hum </a:t>
            </a:r>
            <a:r>
              <a:rPr lang="en-GB" altLang="en-US" i="1" dirty="0" err="1"/>
              <a:t>Mol</a:t>
            </a:r>
            <a:r>
              <a:rPr lang="en-GB" altLang="en-US" i="1" dirty="0"/>
              <a:t> Genet</a:t>
            </a:r>
            <a:r>
              <a:rPr lang="en-GB" altLang="en-US" dirty="0"/>
              <a:t> 23(24): 6684—93.</a:t>
            </a:r>
          </a:p>
          <a:p>
            <a:pPr>
              <a:spcBef>
                <a:spcPct val="50000"/>
              </a:spcBef>
              <a:defRPr/>
            </a:pPr>
            <a:r>
              <a:rPr lang="en-GB" altLang="en-US" dirty="0" err="1"/>
              <a:t>Niewczas</a:t>
            </a:r>
            <a:r>
              <a:rPr lang="en-GB" altLang="en-US" dirty="0"/>
              <a:t> MA, et al. (2019). A signature of circulating inflammatory proteins and development of end-stage renal disease in diabetes. </a:t>
            </a:r>
            <a:r>
              <a:rPr lang="en-GB" altLang="en-US" i="1" dirty="0"/>
              <a:t>Nat Med https://doi.org/10.1038/s41591-019-0415-5</a:t>
            </a:r>
            <a:endParaRPr lang="en-GB" altLang="en-US" dirty="0"/>
          </a:p>
          <a:p>
            <a:pPr>
              <a:spcBef>
                <a:spcPct val="50000"/>
              </a:spcBef>
              <a:defRPr/>
            </a:pPr>
            <a:r>
              <a:rPr lang="en-GB" altLang="en-US" dirty="0"/>
              <a:t>Sun B, et al (2018). Genomic atlas of human plasma </a:t>
            </a:r>
            <a:r>
              <a:rPr lang="en-GB" altLang="en-US" dirty="0" err="1"/>
              <a:t>proteme</a:t>
            </a:r>
            <a:r>
              <a:rPr lang="en-GB" altLang="en-US" dirty="0"/>
              <a:t>. </a:t>
            </a:r>
            <a:r>
              <a:rPr lang="en-GB" altLang="en-US" i="1" dirty="0"/>
              <a:t>Nature</a:t>
            </a:r>
            <a:r>
              <a:rPr lang="en-GB" altLang="en-US" dirty="0"/>
              <a:t> 558: 73-9.</a:t>
            </a:r>
            <a:r>
              <a:rPr lang="en-GB" altLang="en-US" sz="2400" dirty="0"/>
              <a:t> </a:t>
            </a:r>
          </a:p>
          <a:p>
            <a:r>
              <a:rPr lang="en-GB" dirty="0" err="1"/>
              <a:t>Yengo</a:t>
            </a:r>
            <a:r>
              <a:rPr lang="en-GB" dirty="0"/>
              <a:t> L, et al. (2018). Meta-analysis of genome-wide association studies for height and body mass index in ∼700 000 individuals of European ancestry. </a:t>
            </a:r>
            <a:r>
              <a:rPr lang="en-GB" i="1" dirty="0"/>
              <a:t>Hum </a:t>
            </a:r>
            <a:r>
              <a:rPr lang="en-GB" i="1" dirty="0" err="1"/>
              <a:t>Mol</a:t>
            </a:r>
            <a:r>
              <a:rPr lang="en-GB" i="1" dirty="0"/>
              <a:t> Genet </a:t>
            </a:r>
            <a:r>
              <a:rPr lang="en-GB" dirty="0"/>
              <a:t>27:3641–3649</a:t>
            </a:r>
            <a:endParaRPr lang="en-GB" altLang="en-US" sz="2400" dirty="0"/>
          </a:p>
          <a:p>
            <a:pPr>
              <a:spcBef>
                <a:spcPct val="50000"/>
              </a:spcBef>
              <a:buFontTx/>
              <a:buAutoNum type="arabicPeriod"/>
              <a:defRPr/>
            </a:pPr>
            <a:endParaRPr lang="en-GB" altLang="en-US" sz="14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5111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592649"/>
              </p:ext>
            </p:extLst>
          </p:nvPr>
        </p:nvGraphicFramePr>
        <p:xfrm>
          <a:off x="374469" y="1219480"/>
          <a:ext cx="11573691" cy="563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81910">
                  <a:extLst>
                    <a:ext uri="{9D8B030D-6E8A-4147-A177-3AD203B41FA5}">
                      <a16:colId xmlns:a16="http://schemas.microsoft.com/office/drawing/2014/main" val="8756346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4173684285"/>
                    </a:ext>
                  </a:extLst>
                </a:gridCol>
                <a:gridCol w="5033121">
                  <a:extLst>
                    <a:ext uri="{9D8B030D-6E8A-4147-A177-3AD203B41FA5}">
                      <a16:colId xmlns:a16="http://schemas.microsoft.com/office/drawing/2014/main" val="2289324825"/>
                    </a:ext>
                  </a:extLst>
                </a:gridCol>
                <a:gridCol w="40640">
                  <a:extLst>
                    <a:ext uri="{9D8B030D-6E8A-4147-A177-3AD203B41FA5}">
                      <a16:colId xmlns:a16="http://schemas.microsoft.com/office/drawing/2014/main" val="835113122"/>
                    </a:ext>
                  </a:extLst>
                </a:gridCol>
                <a:gridCol w="2477380">
                  <a:extLst>
                    <a:ext uri="{9D8B030D-6E8A-4147-A177-3AD203B41FA5}">
                      <a16:colId xmlns:a16="http://schemas.microsoft.com/office/drawing/2014/main" val="14541980"/>
                    </a:ext>
                  </a:extLst>
                </a:gridCol>
              </a:tblGrid>
              <a:tr h="390508"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Study name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Study design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b="1" u="none" strike="noStrike" dirty="0">
                          <a:effectLst/>
                        </a:rPr>
                        <a:t>Sample</a:t>
                      </a:r>
                      <a:r>
                        <a:rPr lang="en-GB" sz="2400" b="1" u="none" strike="noStrike" baseline="0" dirty="0">
                          <a:effectLst/>
                        </a:rPr>
                        <a:t> size</a:t>
                      </a:r>
                      <a:endParaRPr lang="en-GB" sz="24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GB" sz="2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10657034"/>
                  </a:ext>
                </a:extLst>
              </a:tr>
              <a:tr h="450298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NSPHS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Sweden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866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7398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MadCam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185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97163205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STABILITY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>
                          <a:effectLst/>
                        </a:rPr>
                        <a:t>atherosclerosis</a:t>
                      </a:r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2951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9124065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swe6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300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06787886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STANLEY lah1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bipolar, depression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344</a:t>
                      </a:r>
                      <a:endParaRPr lang="en-GB" sz="24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1538643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 err="1">
                          <a:effectLst/>
                        </a:rPr>
                        <a:t>BioFinder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dementia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1496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73648753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RECOMBINE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rheumatoid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860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8039470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Estonian Biobank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Estonia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487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51266887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INTERVAL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blood donors England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4902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6051051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KORA F4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study Germany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1064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43972382"/>
                  </a:ext>
                </a:extLst>
              </a:tr>
              <a:tr h="353690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ORCADES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Orkney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981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4562012"/>
                  </a:ext>
                </a:extLst>
              </a:tr>
              <a:tr h="443745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VIS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u="none" strike="noStrike" dirty="0">
                          <a:effectLst/>
                        </a:rPr>
                        <a:t>population isolate Croatia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u="none" strike="noStrike" dirty="0">
                          <a:effectLst/>
                        </a:rPr>
                        <a:t>899</a:t>
                      </a:r>
                      <a:endParaRPr lang="en-GB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8708248"/>
                  </a:ext>
                </a:extLst>
              </a:tr>
              <a:tr h="620169">
                <a:tc>
                  <a:txBody>
                    <a:bodyPr/>
                    <a:lstStyle/>
                    <a:p>
                      <a:pPr algn="l" fontAlgn="ctr"/>
                      <a:r>
                        <a:rPr lang="en-GB" sz="2400" b="1" u="none" strike="noStrike" dirty="0">
                          <a:effectLst/>
                        </a:rPr>
                        <a:t>Total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400" b="1" u="none" strike="noStrike" dirty="0">
                          <a:effectLst/>
                        </a:rPr>
                        <a:t>15335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7686341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675017" y="165462"/>
            <a:ext cx="51641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latin typeface="+mj-lt"/>
              </a:rPr>
              <a:t>Study information</a:t>
            </a:r>
          </a:p>
        </p:txBody>
      </p:sp>
    </p:spTree>
    <p:extLst>
      <p:ext uri="{BB962C8B-B14F-4D97-AF65-F5344CB8AC3E}">
        <p14:creationId xmlns:p14="http://schemas.microsoft.com/office/powerpoint/2010/main" val="1995674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Landmarks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14/5/19 – AILD results including </a:t>
            </a:r>
            <a:r>
              <a:rPr lang="en-GB" dirty="0" err="1"/>
              <a:t>PhenoScanner</a:t>
            </a:r>
            <a:r>
              <a:rPr lang="en-GB" dirty="0"/>
              <a:t> v2.</a:t>
            </a:r>
          </a:p>
          <a:p>
            <a:r>
              <a:rPr lang="en-GB" dirty="0"/>
              <a:t>9/5/19 – BHF poster.</a:t>
            </a:r>
          </a:p>
          <a:p>
            <a:r>
              <a:rPr lang="en-GB" dirty="0"/>
              <a:t>27/3/19 – cross-reference with INTERVAL on INTERVAL genotype data, which showed great similarity with INF1, esp. w.r.t. cis signals.</a:t>
            </a:r>
          </a:p>
          <a:p>
            <a:r>
              <a:rPr lang="en-GB" dirty="0"/>
              <a:t>8/3/19 – Recognition of MAF </a:t>
            </a:r>
            <a:r>
              <a:rPr lang="en-GB" dirty="0" err="1"/>
              <a:t>cutoff</a:t>
            </a:r>
            <a:r>
              <a:rPr lang="en-GB" dirty="0"/>
              <a:t> on </a:t>
            </a:r>
            <a:r>
              <a:rPr lang="en-GB" dirty="0" err="1"/>
              <a:t>IFN.gamma</a:t>
            </a:r>
            <a:r>
              <a:rPr lang="en-GB" dirty="0"/>
              <a:t>, IL.22.RA1, TSLP.</a:t>
            </a:r>
          </a:p>
          <a:p>
            <a:r>
              <a:rPr lang="en-GB" dirty="0"/>
              <a:t>29/11/18 – 22 proteins with busy Manhattan plots.</a:t>
            </a:r>
          </a:p>
        </p:txBody>
      </p:sp>
    </p:spTree>
    <p:extLst>
      <p:ext uri="{BB962C8B-B14F-4D97-AF65-F5344CB8AC3E}">
        <p14:creationId xmlns:p14="http://schemas.microsoft.com/office/powerpoint/2010/main" val="30324321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176354"/>
            <a:ext cx="3800856" cy="1698171"/>
          </a:xfrm>
        </p:spPr>
        <p:txBody>
          <a:bodyPr/>
          <a:lstStyle/>
          <a:p>
            <a:r>
              <a:rPr lang="en-GB" dirty="0"/>
              <a:t>CEU support team.</a:t>
            </a:r>
          </a:p>
          <a:p>
            <a:r>
              <a:rPr lang="en-GB" dirty="0"/>
              <a:t>Jimmy, Adam, Bram.</a:t>
            </a:r>
          </a:p>
          <a:p>
            <a:endParaRPr lang="en-GB" dirty="0"/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846146"/>
            <a:ext cx="4440936" cy="95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1738977"/>
            <a:ext cx="3290992" cy="143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826440" y="3573347"/>
            <a:ext cx="336934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IT and TRYGGVE.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Lasse, Anders, study PIs, analysts.</a:t>
            </a:r>
          </a:p>
        </p:txBody>
      </p:sp>
    </p:spTree>
    <p:extLst>
      <p:ext uri="{BB962C8B-B14F-4D97-AF65-F5344CB8AC3E}">
        <p14:creationId xmlns:p14="http://schemas.microsoft.com/office/powerpoint/2010/main" val="4281472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err="1"/>
              <a:t>Olink</a:t>
            </a:r>
            <a:r>
              <a:rPr lang="en-GB" b="1" dirty="0"/>
              <a:t> Proximity Extension Assay (PEA)</a:t>
            </a:r>
            <a:br>
              <a:rPr lang="en-GB" b="1" dirty="0"/>
            </a:br>
            <a:r>
              <a:rPr lang="en-GB" b="1" dirty="0"/>
              <a:t>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Multiplex immunoassays that measure 92 proteins across 96 samples simultaneously using only one microliter of serum, plasma, etc.</a:t>
            </a:r>
          </a:p>
          <a:p>
            <a:r>
              <a:rPr lang="en-GB" dirty="0"/>
              <a:t>A pair of oligonucleotide-label(l)</a:t>
            </a:r>
            <a:r>
              <a:rPr lang="en-GB" dirty="0" err="1"/>
              <a:t>ed</a:t>
            </a:r>
            <a:r>
              <a:rPr lang="en-GB" dirty="0"/>
              <a:t> antibodies (“probes”) are allowed to pair-wise bind to the target protein present in the sample in a homogeneous assay, with no need for washing. When the two probes are in close proximity, a new PCR target sequence is formed by a proximity-dependent DNA polymerization event. The resulting sequence is subsequently detected and quantified using standard real-time PCR.</a:t>
            </a:r>
          </a:p>
          <a:p>
            <a:pPr marL="0" indent="0">
              <a:buNone/>
            </a:pPr>
            <a:r>
              <a:rPr lang="en-GB" i="1" dirty="0"/>
              <a:t>from </a:t>
            </a:r>
            <a:r>
              <a:rPr lang="en-GB" i="1" dirty="0">
                <a:solidFill>
                  <a:srgbClr val="0070C0"/>
                </a:solidFill>
              </a:rPr>
              <a:t>https://www.olink.com/data-you-can-trust/technology/</a:t>
            </a:r>
          </a:p>
        </p:txBody>
      </p:sp>
    </p:spTree>
    <p:extLst>
      <p:ext uri="{BB962C8B-B14F-4D97-AF65-F5344CB8AC3E}">
        <p14:creationId xmlns:p14="http://schemas.microsoft.com/office/powerpoint/2010/main" val="685193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GB" b="1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GB" altLang="en-US" sz="2400" b="1" dirty="0">
                <a:latin typeface="Arial" charset="0"/>
              </a:rPr>
              <a:t>Proteins</a:t>
            </a:r>
            <a:r>
              <a:rPr lang="en-GB" altLang="en-US" sz="2400" dirty="0">
                <a:latin typeface="Arial" charset="0"/>
              </a:rPr>
              <a:t>. Rank-based inverse normal transformation.</a:t>
            </a:r>
          </a:p>
          <a:p>
            <a:r>
              <a:rPr lang="en-GB" altLang="en-US" sz="2400" b="1" dirty="0">
                <a:latin typeface="Arial" charset="0"/>
              </a:rPr>
              <a:t>Genotypes</a:t>
            </a:r>
            <a:r>
              <a:rPr lang="en-GB" altLang="en-US" sz="2400" dirty="0">
                <a:latin typeface="Arial" charset="0"/>
              </a:rPr>
              <a:t>. 1000Genomes, UK10K+1000Genomes or HRC imputed genotypes. </a:t>
            </a:r>
          </a:p>
          <a:p>
            <a:r>
              <a:rPr lang="en-GB" altLang="en-US" sz="2400" b="1" dirty="0">
                <a:latin typeface="Arial" charset="0"/>
              </a:rPr>
              <a:t>Model</a:t>
            </a:r>
            <a:r>
              <a:rPr lang="en-GB" altLang="en-US" sz="2400" dirty="0">
                <a:latin typeface="Arial" charset="0"/>
              </a:rPr>
              <a:t>. Additive genetic model with adjustment for sex, age, principal components and/or cohort-specific covariates. </a:t>
            </a:r>
          </a:p>
          <a:p>
            <a:r>
              <a:rPr lang="en-GB" altLang="en-US" sz="2400" b="1" dirty="0">
                <a:latin typeface="Arial" charset="0"/>
              </a:rPr>
              <a:t>Meta-analysis</a:t>
            </a:r>
            <a:r>
              <a:rPr lang="en-GB" altLang="en-US" sz="2400" dirty="0">
                <a:latin typeface="Arial" charset="0"/>
              </a:rPr>
              <a:t>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SNP-based meta-analysis on effect sizes.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Signal identification. 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Clumping and joint/conditional analysis</a:t>
            </a: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Downstream analysis.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</a:t>
            </a:r>
            <a:r>
              <a:rPr lang="en-GB" sz="2400" dirty="0"/>
              <a:t>cis/trans classification is now among the functions and accommodates both PLINK and GCTA results; </a:t>
            </a:r>
            <a:r>
              <a:rPr lang="en-GB" sz="2400" dirty="0" err="1"/>
              <a:t>PhenoScanner</a:t>
            </a:r>
            <a:r>
              <a:rPr lang="en-GB" sz="2400" dirty="0"/>
              <a:t> was also integrated.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r>
              <a:rPr lang="en-GB" altLang="en-US" sz="2400" b="1" dirty="0">
                <a:latin typeface="Arial" charset="0"/>
                <a:ea typeface="SimSun" pitchFamily="2" charset="-122"/>
              </a:rPr>
              <a:t>Computing facilities.</a:t>
            </a:r>
            <a:r>
              <a:rPr lang="en-GB" altLang="en-US" sz="2400" dirty="0">
                <a:latin typeface="Arial" charset="0"/>
                <a:ea typeface="SimSun" pitchFamily="2" charset="-122"/>
              </a:rPr>
              <a:t> TRYGGVE with GNU parallel and cardio with SLURM.</a:t>
            </a:r>
            <a:endParaRPr lang="en-GB" altLang="en-US" sz="2400" b="1" dirty="0">
              <a:latin typeface="Arial" charset="0"/>
              <a:ea typeface="SimSun" pitchFamily="2" charset="-122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3075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Individual-level data analysis for KORA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Pilot with success/failure with BOLT-LMM on OPG/TNFSF14.</a:t>
            </a:r>
          </a:p>
          <a:p>
            <a:r>
              <a:rPr lang="en-GB" dirty="0"/>
              <a:t>Switch to SNPTEST on transformed measurement ~ age+sex+PC1-PC5, where PCs were derived from pruned SNPs.</a:t>
            </a:r>
          </a:p>
          <a:p>
            <a:r>
              <a:rPr lang="en-GB" dirty="0"/>
              <a:t>Exclusion of six related individuals.</a:t>
            </a:r>
          </a:p>
          <a:p>
            <a:r>
              <a:rPr lang="en-GB" dirty="0"/>
              <a:t>INFO score was compared between SNPTEST and </a:t>
            </a:r>
            <a:r>
              <a:rPr lang="en-GB" dirty="0" err="1"/>
              <a:t>qctool</a:t>
            </a:r>
            <a:r>
              <a:rPr lang="en-GB" dirty="0"/>
              <a:t> –</a:t>
            </a:r>
            <a:r>
              <a:rPr lang="en-GB" dirty="0" err="1"/>
              <a:t>snp</a:t>
            </a:r>
            <a:r>
              <a:rPr lang="en-GB" dirty="0"/>
              <a:t>-stats.</a:t>
            </a:r>
          </a:p>
          <a:p>
            <a:r>
              <a:rPr lang="en-GB" dirty="0"/>
              <a:t>Final sample size N=1,064.</a:t>
            </a:r>
          </a:p>
          <a:p>
            <a:r>
              <a:rPr lang="en-GB" dirty="0"/>
              <a:t>Several disruptions on cardio/TRYGGVE and FGF.5 for #SNPs.</a:t>
            </a:r>
          </a:p>
        </p:txBody>
      </p:sp>
    </p:spTree>
    <p:extLst>
      <p:ext uri="{BB962C8B-B14F-4D97-AF65-F5344CB8AC3E}">
        <p14:creationId xmlns:p14="http://schemas.microsoft.com/office/powerpoint/2010/main" val="22987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Meta-analysis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METAL 2018-08-28 release with TACKPOSITIONS/CUSTOMVARIABLE.</a:t>
            </a:r>
          </a:p>
          <a:p>
            <a:r>
              <a:rPr lang="en-GB" dirty="0"/>
              <a:t>No GC correction (</a:t>
            </a:r>
            <a:r>
              <a:rPr lang="en-GB" dirty="0" err="1"/>
              <a:t>polygenicity</a:t>
            </a:r>
            <a:r>
              <a:rPr lang="en-GB" dirty="0"/>
              <a:t>/population stratification) on individual studies.</a:t>
            </a:r>
          </a:p>
          <a:p>
            <a:r>
              <a:rPr lang="en-GB" dirty="0"/>
              <a:t>Effect size-based (as composed to the p-value based counterpart).</a:t>
            </a:r>
          </a:p>
          <a:p>
            <a:r>
              <a:rPr lang="en-GB" dirty="0" err="1"/>
              <a:t>Decremental</a:t>
            </a:r>
            <a:r>
              <a:rPr lang="en-GB" dirty="0"/>
              <a:t> experiments from ADDFILTER N&gt;=30 to N&gt;=10 only to avoid variants with no data.</a:t>
            </a:r>
          </a:p>
          <a:p>
            <a:r>
              <a:rPr lang="en-GB" dirty="0"/>
              <a:t>Furnished in ~ 36hr on TRYGGVE.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967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Signal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has been recognition in the literature about AILD but hardly used; overlap is possible with .ranges files PLINK --clump-range but setup is difficult with GCTA. </a:t>
            </a:r>
          </a:p>
          <a:p>
            <a:r>
              <a:rPr lang="en-GB" dirty="0"/>
              <a:t>To investigate the impact, we conducted </a:t>
            </a:r>
            <a:r>
              <a:rPr lang="en-GB" i="1" dirty="0"/>
              <a:t>in silico </a:t>
            </a:r>
            <a:r>
              <a:rPr lang="en-GB" dirty="0"/>
              <a:t>experiments </a:t>
            </a:r>
            <a:r>
              <a:rPr lang="en-GB" dirty="0" err="1"/>
              <a:t>w.r.t.</a:t>
            </a:r>
            <a:r>
              <a:rPr lang="en-GB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1KG (built from </a:t>
            </a:r>
            <a:r>
              <a:rPr lang="en-GB" dirty="0" err="1"/>
              <a:t>LocusZoom</a:t>
            </a:r>
            <a:r>
              <a:rPr lang="en-GB" dirty="0"/>
              <a:t> 1.4 at TRYGGVE and also curated databases at cardio) and UK10K+1KG as LD references.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GCTA –</a:t>
            </a:r>
            <a:r>
              <a:rPr lang="en-GB" dirty="0" err="1"/>
              <a:t>cojo</a:t>
            </a:r>
            <a:r>
              <a:rPr lang="en-GB" dirty="0"/>
              <a:t>-collinear 0, 0.1, 0.9 –</a:t>
            </a:r>
            <a:r>
              <a:rPr lang="en-GB" dirty="0" err="1"/>
              <a:t>cojo</a:t>
            </a:r>
            <a:r>
              <a:rPr lang="en-GB" dirty="0"/>
              <a:t>-wind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PLINK –clump-r2 0, 0.1 –clump-kb 500, 1000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Regions in high LD including HLA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SNPs, +indels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dirty="0"/>
              <a:t>The use of AILD blocks</a:t>
            </a:r>
          </a:p>
          <a:p>
            <a:r>
              <a:rPr lang="en-GB" dirty="0"/>
              <a:t>In line with </a:t>
            </a:r>
            <a:r>
              <a:rPr lang="en-GB" dirty="0" err="1"/>
              <a:t>Yengo</a:t>
            </a:r>
            <a:r>
              <a:rPr lang="en-GB" dirty="0"/>
              <a:t> et al (2018), signals were taken as near-independent (primary + secondary) from GCTA –</a:t>
            </a:r>
            <a:r>
              <a:rPr lang="en-GB" dirty="0" err="1"/>
              <a:t>cojo-slct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89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/>
              <a:t>Statistics on AILD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predefined 1703 autosomal regions have flanking distances (No of regions) correspondence such that are 250kb (36), 500kb (300) and 10mb (1701).</a:t>
            </a:r>
          </a:p>
          <a:p>
            <a:r>
              <a:rPr lang="en-GB" dirty="0"/>
              <a:t>Exclude regions in high LD including HLA, giving 1672 regions.</a:t>
            </a:r>
          </a:p>
        </p:txBody>
      </p:sp>
    </p:spTree>
    <p:extLst>
      <p:ext uri="{BB962C8B-B14F-4D97-AF65-F5344CB8AC3E}">
        <p14:creationId xmlns:p14="http://schemas.microsoft.com/office/powerpoint/2010/main" val="269100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1587</TotalTime>
  <Words>2015</Words>
  <Application>Microsoft Office PowerPoint</Application>
  <PresentationFormat>Widescreen</PresentationFormat>
  <Paragraphs>230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Courier New</vt:lpstr>
      <vt:lpstr>Verdana</vt:lpstr>
      <vt:lpstr>Office Theme</vt:lpstr>
      <vt:lpstr>Genomic dissections of inflammatory proteins</vt:lpstr>
      <vt:lpstr>Introduction</vt:lpstr>
      <vt:lpstr>PowerPoint Presentation</vt:lpstr>
      <vt:lpstr>Olink Proximity Extension Assay (PEA) technology</vt:lpstr>
      <vt:lpstr>Statistical analysis</vt:lpstr>
      <vt:lpstr>Individual-level data analysis for KORA</vt:lpstr>
      <vt:lpstr>Meta-analysis</vt:lpstr>
      <vt:lpstr>Signal identification</vt:lpstr>
      <vt:lpstr>Statistics on AILD blocks</vt:lpstr>
      <vt:lpstr>Annotation by PhenoScanner</vt:lpstr>
      <vt:lpstr>Quality control as with IFN.gamma</vt:lpstr>
      <vt:lpstr>Manhattan (L) and Q-Q (R) plots</vt:lpstr>
      <vt:lpstr>Study information on LLOD</vt:lpstr>
      <vt:lpstr>Busy Manhattan plots and above-LLOD%</vt:lpstr>
      <vt:lpstr>IFN.gamma from &gt;1,000 signals (L) to none (R)</vt:lpstr>
      <vt:lpstr>Results</vt:lpstr>
      <vt:lpstr>Manhattan (L) and Q-Q plots (R) for OPG</vt:lpstr>
      <vt:lpstr>Regional plot (OPG, chr8)</vt:lpstr>
      <vt:lpstr>Forest plot (OPG, chr8)</vt:lpstr>
      <vt:lpstr>Forest plot (OPG, chr17)</vt:lpstr>
      <vt:lpstr>Findings from in silico experiment</vt:lpstr>
      <vt:lpstr>Near-independent signals via AILD</vt:lpstr>
      <vt:lpstr>375 (SNP+indel) Signals</vt:lpstr>
      <vt:lpstr>PowerPoint Presentation</vt:lpstr>
      <vt:lpstr>Effect size -- MAF (L) and b/bJ (R, r=0.93)</vt:lpstr>
      <vt:lpstr>Summary</vt:lpstr>
      <vt:lpstr>A reflection of the analysis</vt:lpstr>
      <vt:lpstr>Additional points</vt:lpstr>
      <vt:lpstr>References</vt:lpstr>
      <vt:lpstr>Landmarks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SCALLOP/INF1 analysis</dc:title>
  <dc:creator>Tengyu Zhao</dc:creator>
  <cp:lastModifiedBy>jing hua zhao</cp:lastModifiedBy>
  <cp:revision>901</cp:revision>
  <dcterms:created xsi:type="dcterms:W3CDTF">2018-11-11T14:47:16Z</dcterms:created>
  <dcterms:modified xsi:type="dcterms:W3CDTF">2019-05-18T15:47:43Z</dcterms:modified>
</cp:coreProperties>
</file>